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24"/>
  </p:notesMasterIdLst>
  <p:sldIdLst>
    <p:sldId id="269" r:id="rId2"/>
    <p:sldId id="280" r:id="rId3"/>
    <p:sldId id="275" r:id="rId4"/>
    <p:sldId id="281" r:id="rId5"/>
    <p:sldId id="290" r:id="rId6"/>
    <p:sldId id="283" r:id="rId7"/>
    <p:sldId id="284" r:id="rId8"/>
    <p:sldId id="301" r:id="rId9"/>
    <p:sldId id="289" r:id="rId10"/>
    <p:sldId id="302" r:id="rId11"/>
    <p:sldId id="293" r:id="rId12"/>
    <p:sldId id="294" r:id="rId13"/>
    <p:sldId id="295" r:id="rId14"/>
    <p:sldId id="296" r:id="rId15"/>
    <p:sldId id="303" r:id="rId16"/>
    <p:sldId id="297" r:id="rId17"/>
    <p:sldId id="298" r:id="rId18"/>
    <p:sldId id="299" r:id="rId19"/>
    <p:sldId id="300" r:id="rId20"/>
    <p:sldId id="305" r:id="rId21"/>
    <p:sldId id="287" r:id="rId22"/>
    <p:sldId id="304" r:id="rId2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9FB76C05-50FA-43E0-B240-E7E38BD4321D}">
          <p14:sldIdLst>
            <p14:sldId id="269"/>
            <p14:sldId id="280"/>
            <p14:sldId id="275"/>
            <p14:sldId id="281"/>
            <p14:sldId id="290"/>
            <p14:sldId id="283"/>
            <p14:sldId id="284"/>
            <p14:sldId id="301"/>
            <p14:sldId id="289"/>
            <p14:sldId id="302"/>
            <p14:sldId id="293"/>
            <p14:sldId id="294"/>
            <p14:sldId id="295"/>
            <p14:sldId id="296"/>
            <p14:sldId id="303"/>
            <p14:sldId id="297"/>
            <p14:sldId id="298"/>
            <p14:sldId id="299"/>
            <p14:sldId id="300"/>
            <p14:sldId id="305"/>
            <p14:sldId id="287"/>
            <p14:sldId id="30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6E73"/>
    <a:srgbClr val="707074"/>
    <a:srgbClr val="6C6D72"/>
    <a:srgbClr val="6E6F73"/>
    <a:srgbClr val="BC1E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-108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Anencefalia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Hoja1!$A$2:$A$10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Hoja1!$B$2:$B$10</c:f>
              <c:numCache>
                <c:formatCode>General</c:formatCode>
                <c:ptCount val="9"/>
                <c:pt idx="0">
                  <c:v>17</c:v>
                </c:pt>
                <c:pt idx="1">
                  <c:v>4</c:v>
                </c:pt>
                <c:pt idx="2">
                  <c:v>10</c:v>
                </c:pt>
                <c:pt idx="3">
                  <c:v>9</c:v>
                </c:pt>
                <c:pt idx="4">
                  <c:v>13</c:v>
                </c:pt>
                <c:pt idx="5">
                  <c:v>8</c:v>
                </c:pt>
                <c:pt idx="6">
                  <c:v>7</c:v>
                </c:pt>
                <c:pt idx="7">
                  <c:v>4</c:v>
                </c:pt>
                <c:pt idx="8">
                  <c:v>0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Encefalocele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Hoja1!$A$2:$A$10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Hoja1!$C$2:$C$10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0</c:v>
                </c:pt>
                <c:pt idx="3">
                  <c:v>1</c:v>
                </c:pt>
                <c:pt idx="4">
                  <c:v>4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0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Espina Bífida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Hoja1!$A$2:$A$10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Hoja1!$D$2:$D$10</c:f>
              <c:numCache>
                <c:formatCode>General</c:formatCode>
                <c:ptCount val="9"/>
                <c:pt idx="0">
                  <c:v>9</c:v>
                </c:pt>
                <c:pt idx="1">
                  <c:v>0</c:v>
                </c:pt>
                <c:pt idx="2">
                  <c:v>6</c:v>
                </c:pt>
                <c:pt idx="3">
                  <c:v>8</c:v>
                </c:pt>
                <c:pt idx="4">
                  <c:v>5</c:v>
                </c:pt>
                <c:pt idx="5">
                  <c:v>13</c:v>
                </c:pt>
                <c:pt idx="6">
                  <c:v>9</c:v>
                </c:pt>
                <c:pt idx="7">
                  <c:v>8</c:v>
                </c:pt>
                <c:pt idx="8">
                  <c:v>2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Labio y Paladar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Hoja1!$A$2:$A$10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Hoja1!$E$2:$E$10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17</c:v>
                </c:pt>
                <c:pt idx="7">
                  <c:v>17</c:v>
                </c:pt>
                <c:pt idx="8">
                  <c:v>5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Microcefalia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Hoja1!$A$2:$A$10</c:f>
              <c:numCache>
                <c:formatCode>General</c:formatCode>
                <c:ptCount val="9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</c:numCache>
            </c:numRef>
          </c:cat>
          <c:val>
            <c:numRef>
              <c:f>Hoja1!$F$2:$F$10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</c:v>
                </c:pt>
                <c:pt idx="7">
                  <c:v>5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9763200"/>
        <c:axId val="111370624"/>
      </c:barChart>
      <c:catAx>
        <c:axId val="109763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11370624"/>
        <c:crosses val="autoZero"/>
        <c:auto val="1"/>
        <c:lblAlgn val="ctr"/>
        <c:lblOffset val="100"/>
        <c:noMultiLvlLbl val="0"/>
      </c:catAx>
      <c:valAx>
        <c:axId val="111370624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9763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DTN-DCF 2017</a:t>
            </a:r>
            <a:endParaRPr lang="en-US" dirty="0"/>
          </a:p>
        </c:rich>
      </c:tx>
      <c:layout>
        <c:manualLayout>
          <c:xMode val="edge"/>
          <c:yMode val="edge"/>
          <c:x val="0.22707639269783214"/>
          <c:y val="2.9529889410510064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 i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Hoja1!$A$2:$A$8</c:f>
              <c:strCache>
                <c:ptCount val="7"/>
                <c:pt idx="0">
                  <c:v>Anencefalia</c:v>
                </c:pt>
                <c:pt idx="1">
                  <c:v>Mielomeningocele</c:v>
                </c:pt>
                <c:pt idx="2">
                  <c:v>Craneosinostosis</c:v>
                </c:pt>
                <c:pt idx="3">
                  <c:v>LPH</c:v>
                </c:pt>
                <c:pt idx="4">
                  <c:v>Encefalocele</c:v>
                </c:pt>
                <c:pt idx="5">
                  <c:v>Microtia</c:v>
                </c:pt>
                <c:pt idx="6">
                  <c:v>Anotia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8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799406479682229"/>
          <c:y val="0.18307868137492536"/>
          <c:w val="0.33458133692824543"/>
          <c:h val="0.739484448860152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DTN-DCF 2018</a:t>
            </a:r>
            <a:endParaRPr lang="en-US" dirty="0"/>
          </a:p>
        </c:rich>
      </c:tx>
      <c:layout>
        <c:manualLayout>
          <c:xMode val="edge"/>
          <c:yMode val="edge"/>
          <c:x val="0.23274229002624672"/>
          <c:y val="6.6454365400927362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 i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Hoja1!$A$2:$A$5</c:f>
              <c:strCache>
                <c:ptCount val="4"/>
                <c:pt idx="0">
                  <c:v>Anencefalia</c:v>
                </c:pt>
                <c:pt idx="1">
                  <c:v>Labio paladar hendido</c:v>
                </c:pt>
                <c:pt idx="2">
                  <c:v>Atresia de coanas</c:v>
                </c:pt>
                <c:pt idx="3">
                  <c:v>Mielomeningocele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</c:v>
                </c:pt>
                <c:pt idx="1">
                  <c:v>6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64148490403368241"/>
          <c:y val="0.28257796599110524"/>
          <c:w val="0.3457586486871071"/>
          <c:h val="0.529376924550262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2017</a:t>
            </a:r>
            <a:endParaRPr lang="en-US" dirty="0"/>
          </a:p>
        </c:rich>
      </c:tx>
      <c:layout>
        <c:manualLayout>
          <c:xMode val="edge"/>
          <c:yMode val="edge"/>
          <c:x val="0.29358882505050066"/>
          <c:y val="1.310663329807270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Hoja1!$A$2:$A$4</c:f>
              <c:strCache>
                <c:ptCount val="3"/>
                <c:pt idx="0">
                  <c:v>SSA</c:v>
                </c:pt>
                <c:pt idx="1">
                  <c:v>IMSS ORD</c:v>
                </c:pt>
                <c:pt idx="2">
                  <c:v>IMSS PROP.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15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2018</a:t>
            </a:r>
            <a:endParaRPr lang="en-US" dirty="0"/>
          </a:p>
        </c:rich>
      </c:tx>
      <c:layout>
        <c:manualLayout>
          <c:xMode val="edge"/>
          <c:yMode val="edge"/>
          <c:x val="0.31750048719718643"/>
          <c:y val="1.5234645936032241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Hoja1!$A$2:$A$4</c:f>
              <c:strCache>
                <c:ptCount val="3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6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Hoja1!$A$2:$A$3</c:f>
              <c:strCache>
                <c:ptCount val="2"/>
                <c:pt idx="0">
                  <c:v>EMBARAZADA</c:v>
                </c:pt>
                <c:pt idx="1">
                  <c:v>PURPERA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45</c:v>
                </c:pt>
                <c:pt idx="1">
                  <c:v>349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A812B-21D6-4A77-A769-EC12F771C27B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AFCC-90C4-4CDD-80F2-44123F0D6B4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9310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010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4815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833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2390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1042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155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9319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5442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112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7445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1484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E488A-2080-4701-9E92-6CF8F4073BB4}" type="datetimeFigureOut">
              <a:rPr lang="es-MX" smtClean="0"/>
              <a:t>25/04/2018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E0C49-F1F9-4197-9B94-E00A6505084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314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5.png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PowerPoint_Presentation6.ppt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>
            <a:normAutofit/>
          </a:bodyPr>
          <a:lstStyle/>
          <a:p>
            <a:endParaRPr lang="es-MX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 fontScale="55000" lnSpcReduction="20000"/>
          </a:bodyPr>
          <a:lstStyle/>
          <a:p>
            <a:pPr algn="just"/>
            <a:endParaRPr lang="es-MX" dirty="0" smtClean="0"/>
          </a:p>
          <a:p>
            <a:pPr marL="0" indent="0" algn="just">
              <a:buNone/>
            </a:pPr>
            <a:endParaRPr lang="es-MX" sz="9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9600" b="1" dirty="0" smtClean="0"/>
              <a:t>VIGILANCIA EPIDEMIOLÓGICA </a:t>
            </a:r>
            <a:r>
              <a:rPr lang="es-MX" sz="9600" b="1" dirty="0"/>
              <a:t>DE LOS </a:t>
            </a:r>
            <a:r>
              <a:rPr lang="es-MX" sz="9600" b="1" dirty="0" smtClean="0"/>
              <a:t>DEFECTOS DEL TUBO NEURAL (DTN) </a:t>
            </a:r>
            <a:r>
              <a:rPr lang="es-MX" sz="9600" b="1" dirty="0"/>
              <a:t>Y </a:t>
            </a:r>
            <a:r>
              <a:rPr lang="es-MX" sz="9600" b="1" dirty="0" smtClean="0"/>
              <a:t>DEFECTOS CRANEOFACIALES (DCF).</a:t>
            </a:r>
            <a:endParaRPr lang="es-MX" sz="9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9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9600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14551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VIGILANCIA 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</a:t>
            </a:r>
          </a:p>
          <a:p>
            <a:pPr marL="0" indent="0">
              <a:buNone/>
            </a:pPr>
            <a:r>
              <a:rPr lang="es-MX" sz="9600" b="1" i="1" dirty="0" smtClean="0"/>
              <a:t>       </a:t>
            </a:r>
          </a:p>
          <a:p>
            <a:pPr marL="0" indent="0">
              <a:buNone/>
            </a:pPr>
            <a:r>
              <a:rPr lang="es-MX" sz="9600" b="1" i="1" dirty="0"/>
              <a:t> </a:t>
            </a:r>
            <a:r>
              <a:rPr lang="es-MX" sz="9600" dirty="0" smtClean="0"/>
              <a:t>  </a:t>
            </a:r>
            <a:r>
              <a:rPr lang="es-MX" dirty="0" smtClean="0"/>
              <a:t>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1" name="10 Rectángulo"/>
          <p:cNvSpPr/>
          <p:nvPr/>
        </p:nvSpPr>
        <p:spPr>
          <a:xfrm>
            <a:off x="0" y="6355718"/>
            <a:ext cx="43364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b="1" dirty="0"/>
              <a:t>Fuente: Sistema de vigilancia epidemiologia de DTN y DCF semana </a:t>
            </a:r>
            <a:r>
              <a:rPr lang="es-MX" sz="1100" b="1" dirty="0" smtClean="0"/>
              <a:t>15 </a:t>
            </a:r>
            <a:endParaRPr lang="es-MX" sz="1100" b="1" dirty="0"/>
          </a:p>
        </p:txBody>
      </p:sp>
      <p:graphicFrame>
        <p:nvGraphicFramePr>
          <p:cNvPr id="12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041711"/>
              </p:ext>
            </p:extLst>
          </p:nvPr>
        </p:nvGraphicFramePr>
        <p:xfrm>
          <a:off x="1680668" y="1817156"/>
          <a:ext cx="9257129" cy="400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447"/>
                <a:gridCol w="1322447"/>
                <a:gridCol w="1322447"/>
                <a:gridCol w="1322447"/>
                <a:gridCol w="1322447"/>
                <a:gridCol w="1322447"/>
                <a:gridCol w="1322447"/>
              </a:tblGrid>
              <a:tr h="57168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DTN/DCF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MUNICIPIO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TRIMESTRE INFECCION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ORINA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SUERO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RESULTADO</a:t>
                      </a:r>
                      <a:endParaRPr lang="es-MX" sz="1400" dirty="0"/>
                    </a:p>
                  </a:txBody>
                  <a:tcPr/>
                </a:tc>
              </a:tr>
              <a:tr h="5716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Microcefalia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0" baseline="30000" dirty="0" smtClean="0"/>
                        <a:t>Cd. Valles</a:t>
                      </a:r>
                      <a:endParaRPr lang="es-MX" sz="2000" b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aseline="30000" dirty="0" smtClean="0"/>
                        <a:t>Primer trimestre</a:t>
                      </a:r>
                      <a:endParaRPr lang="es-MX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aseline="30000" dirty="0" smtClean="0"/>
                        <a:t>si</a:t>
                      </a:r>
                      <a:endParaRPr lang="es-MX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aseline="30000" dirty="0" smtClean="0"/>
                        <a:t>no</a:t>
                      </a:r>
                      <a:endParaRPr lang="es-MX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aseline="30000" dirty="0" smtClean="0"/>
                        <a:t>negativa</a:t>
                      </a:r>
                      <a:endParaRPr lang="es-MX" sz="2800" baseline="30000" dirty="0"/>
                    </a:p>
                  </a:txBody>
                  <a:tcPr/>
                </a:tc>
              </a:tr>
              <a:tr h="5716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Microcefalia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err="1" smtClean="0"/>
                        <a:t>Tamazunchale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aseline="30000" dirty="0" smtClean="0"/>
                        <a:t>Primer trimestre</a:t>
                      </a:r>
                    </a:p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positivas</a:t>
                      </a:r>
                      <a:endParaRPr lang="es-MX" dirty="0"/>
                    </a:p>
                  </a:txBody>
                  <a:tcPr/>
                </a:tc>
              </a:tr>
              <a:tr h="5716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2018</a:t>
                      </a:r>
                      <a:r>
                        <a:rPr lang="es-MX" baseline="30000" dirty="0" smtClean="0"/>
                        <a:t>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Microcefalia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err="1" smtClean="0"/>
                        <a:t>Rioverde</a:t>
                      </a:r>
                      <a:endParaRPr lang="es-MX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aseline="30000" dirty="0" smtClean="0"/>
                        <a:t>Primer trimestre</a:t>
                      </a:r>
                    </a:p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negativa</a:t>
                      </a:r>
                      <a:endParaRPr lang="es-MX" dirty="0"/>
                    </a:p>
                  </a:txBody>
                  <a:tcPr/>
                </a:tc>
              </a:tr>
              <a:tr h="5716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2018</a:t>
                      </a:r>
                      <a:r>
                        <a:rPr lang="es-MX" baseline="30000" dirty="0" smtClean="0"/>
                        <a:t>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Microcefalia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err="1" smtClean="0"/>
                        <a:t>Rioverde</a:t>
                      </a:r>
                      <a:endParaRPr lang="es-MX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aseline="30000" dirty="0" smtClean="0"/>
                        <a:t>Primer trimestre</a:t>
                      </a:r>
                    </a:p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negativa</a:t>
                      </a:r>
                      <a:endParaRPr lang="es-MX" dirty="0"/>
                    </a:p>
                  </a:txBody>
                  <a:tcPr/>
                </a:tc>
              </a:tr>
              <a:tr h="5716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err="1" smtClean="0"/>
                        <a:t>Mielomeningocele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err="1" smtClean="0"/>
                        <a:t>Tamazunchale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aseline="30000" dirty="0" smtClean="0"/>
                        <a:t>Primer trimestre</a:t>
                      </a:r>
                    </a:p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--------</a:t>
                      </a:r>
                      <a:endParaRPr lang="es-MX" dirty="0"/>
                    </a:p>
                  </a:txBody>
                  <a:tcPr/>
                </a:tc>
              </a:tr>
              <a:tr h="57168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2018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Microcefalia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Cd del Maíz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baseline="30000" dirty="0" smtClean="0"/>
                        <a:t>Primer trimestre</a:t>
                      </a:r>
                    </a:p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*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*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negativas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1508289" y="1417046"/>
            <a:ext cx="101620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i="1" dirty="0" smtClean="0"/>
              <a:t>CONDICIÓN DEL PRODUCTO DE MADRES CON ANTECEDENTE DE INFECCION POR VIRUS ZIKA </a:t>
            </a:r>
            <a:endParaRPr lang="es-MX" sz="2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62705" y="5753409"/>
            <a:ext cx="8147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aseline="30000" dirty="0">
                <a:cs typeface="Aharoni" panose="02010803020104030203" pitchFamily="2" charset="-79"/>
              </a:rPr>
              <a:t>a</a:t>
            </a:r>
            <a:r>
              <a:rPr lang="es-MX" sz="1400" dirty="0" smtClean="0">
                <a:cs typeface="Aharoni" panose="02010803020104030203" pitchFamily="2" charset="-79"/>
              </a:rPr>
              <a:t> </a:t>
            </a:r>
            <a:r>
              <a:rPr lang="es-MX" sz="1400" dirty="0">
                <a:cs typeface="Aharoni" panose="02010803020104030203" pitchFamily="2" charset="-79"/>
              </a:rPr>
              <a:t>Corresponde a caso gemelar atendido en </a:t>
            </a:r>
            <a:r>
              <a:rPr lang="es-MX" sz="1400" dirty="0" smtClean="0">
                <a:cs typeface="Aharoni" panose="02010803020104030203" pitchFamily="2" charset="-79"/>
              </a:rPr>
              <a:t>la ciudad de León Guanajuato, residente de </a:t>
            </a:r>
            <a:r>
              <a:rPr lang="es-MX" sz="1400" dirty="0" err="1" smtClean="0">
                <a:cs typeface="Aharoni" panose="02010803020104030203" pitchFamily="2" charset="-79"/>
              </a:rPr>
              <a:t>Rioverde</a:t>
            </a:r>
            <a:r>
              <a:rPr lang="es-MX" sz="1400" dirty="0" smtClean="0">
                <a:cs typeface="Aharoni" panose="02010803020104030203" pitchFamily="2" charset="-79"/>
              </a:rPr>
              <a:t>.</a:t>
            </a:r>
            <a:endParaRPr lang="es-MX" sz="1400" dirty="0">
              <a:cs typeface="Aharoni" panose="02010803020104030203" pitchFamily="2" charset="-79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62109" y="6061186"/>
            <a:ext cx="6835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* Se tomo muestra de LCR y cordón umbilical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46581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 </a:t>
            </a:r>
            <a:r>
              <a:rPr lang="es-MX" sz="3200" b="1" dirty="0">
                <a:solidFill>
                  <a:prstClr val="black"/>
                </a:solidFill>
              </a:rPr>
              <a:t>VIGILANCIA </a:t>
            </a:r>
            <a:r>
              <a:rPr lang="es-MX" sz="3200" b="1" dirty="0" smtClean="0">
                <a:solidFill>
                  <a:prstClr val="black"/>
                </a:solidFill>
              </a:rPr>
              <a:t>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 fontScale="47500" lnSpcReduction="20000"/>
          </a:bodyPr>
          <a:lstStyle/>
          <a:p>
            <a:pPr algn="just"/>
            <a:endParaRPr lang="es-MX" dirty="0" smtClean="0"/>
          </a:p>
          <a:p>
            <a:pPr marL="0" indent="0" algn="just">
              <a:buNone/>
            </a:pPr>
            <a:r>
              <a:rPr lang="es-MX" sz="5900" dirty="0" smtClean="0"/>
              <a:t>Caso: todos aquellos recién nacidos vivos u óbitos de más de 20 semanas de edad gestacional en los que se detecte: DTN (anencefalia, encefalocele, </a:t>
            </a:r>
            <a:r>
              <a:rPr lang="es-MX" sz="5900" dirty="0" err="1" smtClean="0"/>
              <a:t>mielomeningocele</a:t>
            </a:r>
            <a:r>
              <a:rPr lang="es-MX" sz="5900" dirty="0" smtClean="0"/>
              <a:t>, meningocele) o DCF (hidrocefalia al nacimiento, </a:t>
            </a:r>
            <a:r>
              <a:rPr lang="es-MX" sz="5900" dirty="0" err="1" smtClean="0"/>
              <a:t>microtia</a:t>
            </a:r>
            <a:r>
              <a:rPr lang="es-MX" sz="5900" dirty="0" smtClean="0"/>
              <a:t>, labio y/o paladar hendido, microcefalia, </a:t>
            </a:r>
            <a:r>
              <a:rPr lang="es-MX" sz="5900" dirty="0" err="1" smtClean="0"/>
              <a:t>holoprosencefalia</a:t>
            </a:r>
            <a:r>
              <a:rPr lang="es-MX" sz="5900" dirty="0" smtClean="0"/>
              <a:t>, anotia, </a:t>
            </a:r>
            <a:r>
              <a:rPr lang="es-MX" sz="5900" dirty="0" err="1" smtClean="0"/>
              <a:t>anoftalmia</a:t>
            </a:r>
            <a:r>
              <a:rPr lang="es-MX" sz="5900" dirty="0" smtClean="0"/>
              <a:t>, </a:t>
            </a:r>
            <a:r>
              <a:rPr lang="es-MX" sz="5900" dirty="0" err="1" smtClean="0"/>
              <a:t>craneosinostosis</a:t>
            </a:r>
            <a:r>
              <a:rPr lang="es-MX" sz="5900" dirty="0" smtClean="0"/>
              <a:t>, </a:t>
            </a:r>
            <a:r>
              <a:rPr lang="es-MX" sz="5900" dirty="0" err="1" smtClean="0"/>
              <a:t>microftalmia</a:t>
            </a:r>
            <a:r>
              <a:rPr lang="es-MX" sz="5900" dirty="0" smtClean="0"/>
              <a:t>, catarata congénita, atresia de coanas, </a:t>
            </a:r>
            <a:r>
              <a:rPr lang="es-MX" sz="5900" dirty="0" err="1" smtClean="0"/>
              <a:t>ventriculomegalia</a:t>
            </a:r>
            <a:r>
              <a:rPr lang="es-MX" sz="5900" dirty="0" smtClean="0"/>
              <a:t>, macrocefalia, </a:t>
            </a:r>
            <a:r>
              <a:rPr lang="es-MX" sz="5900" dirty="0" err="1" smtClean="0"/>
              <a:t>hipotelorismo</a:t>
            </a:r>
            <a:r>
              <a:rPr lang="es-MX" sz="5900" dirty="0" smtClean="0"/>
              <a:t>).</a:t>
            </a:r>
          </a:p>
          <a:p>
            <a:pPr marL="0" indent="0" algn="just">
              <a:buNone/>
            </a:pPr>
            <a:endParaRPr lang="es-MX" sz="5900" dirty="0" smtClean="0"/>
          </a:p>
          <a:p>
            <a:pPr marL="0" indent="0" algn="just">
              <a:buNone/>
            </a:pPr>
            <a:r>
              <a:rPr lang="es-MX" sz="5900" dirty="0" smtClean="0"/>
              <a:t>Ante la presencia de caso de DTN o DCF se debe de notificar con el formato de estudio de caso completamente </a:t>
            </a:r>
            <a:r>
              <a:rPr lang="es-MX" sz="5900" dirty="0" err="1" smtClean="0"/>
              <a:t>requisitado</a:t>
            </a:r>
            <a:r>
              <a:rPr lang="es-MX" sz="5900" dirty="0" smtClean="0"/>
              <a:t> a la Jurisdicción Sanitaria correspondiente y a nivel Estatal a más tardar cinco días después del nacimiento</a:t>
            </a:r>
            <a:r>
              <a:rPr lang="es-MX" sz="5900" dirty="0"/>
              <a:t> </a:t>
            </a:r>
            <a:r>
              <a:rPr lang="es-MX" sz="5900" dirty="0" smtClean="0"/>
              <a:t>del caso (excepto microcefalia).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18" y="6276184"/>
            <a:ext cx="5474682" cy="213378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393118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 </a:t>
            </a:r>
            <a:r>
              <a:rPr lang="es-MX" sz="3200" b="1" dirty="0">
                <a:solidFill>
                  <a:prstClr val="black"/>
                </a:solidFill>
              </a:rPr>
              <a:t>VIGILANCIA </a:t>
            </a:r>
            <a:r>
              <a:rPr lang="es-MX" sz="3200" b="1" dirty="0" smtClean="0">
                <a:solidFill>
                  <a:prstClr val="black"/>
                </a:solidFill>
              </a:rPr>
              <a:t>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sz="3200" dirty="0" smtClean="0"/>
              <a:t>Estudio protocolizado de casos de microcefalia.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69" y="2160513"/>
            <a:ext cx="5325645" cy="370739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644" y="1809908"/>
            <a:ext cx="3545305" cy="240592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318" y="6276184"/>
            <a:ext cx="5474682" cy="213378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578" y="4280312"/>
            <a:ext cx="2874095" cy="199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65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 </a:t>
            </a:r>
            <a:r>
              <a:rPr lang="es-MX" sz="3200" b="1" dirty="0">
                <a:solidFill>
                  <a:prstClr val="black"/>
                </a:solidFill>
              </a:rPr>
              <a:t>VIGILANCIA </a:t>
            </a:r>
            <a:r>
              <a:rPr lang="es-MX" sz="3200" b="1" dirty="0" smtClean="0">
                <a:solidFill>
                  <a:prstClr val="black"/>
                </a:solidFill>
              </a:rPr>
              <a:t>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dirty="0" smtClean="0"/>
              <a:t>Estudio protocolizado de casos de microcefalia (opcional).</a:t>
            </a:r>
          </a:p>
          <a:p>
            <a:pPr marL="0" indent="0" algn="just">
              <a:buNone/>
            </a:pPr>
            <a:r>
              <a:rPr lang="es-MX" dirty="0" smtClean="0"/>
              <a:t> Previo consentimiento informado:</a:t>
            </a:r>
          </a:p>
          <a:p>
            <a:pPr marL="0" indent="0" algn="just">
              <a:buNone/>
            </a:pPr>
            <a:r>
              <a:rPr lang="es-MX" dirty="0" smtClean="0"/>
              <a:t>1.-Toma de muestra biológicas.</a:t>
            </a:r>
          </a:p>
          <a:p>
            <a:pPr marL="0" indent="0" algn="just">
              <a:buNone/>
            </a:pPr>
            <a:r>
              <a:rPr lang="es-MX" dirty="0" smtClean="0"/>
              <a:t>2.- Toma de fotografías para evolución clínica complementaria.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473" y="3488166"/>
            <a:ext cx="4331368" cy="26710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313" y="3488166"/>
            <a:ext cx="4225949" cy="265897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318" y="6276184"/>
            <a:ext cx="5474682" cy="213378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18233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 </a:t>
            </a:r>
            <a:r>
              <a:rPr lang="es-MX" sz="3200" b="1" dirty="0">
                <a:solidFill>
                  <a:prstClr val="black"/>
                </a:solidFill>
              </a:rPr>
              <a:t>VIGILANCIA </a:t>
            </a:r>
            <a:r>
              <a:rPr lang="es-MX" sz="3200" b="1" dirty="0" smtClean="0">
                <a:solidFill>
                  <a:prstClr val="black"/>
                </a:solidFill>
              </a:rPr>
              <a:t>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dirty="0" smtClean="0"/>
              <a:t>Estudio protocolizado de casos de microcefalia (opcional).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 </a:t>
            </a:r>
            <a:r>
              <a:rPr lang="es-MX" sz="3300" dirty="0" smtClean="0"/>
              <a:t>Muestras biológicas:</a:t>
            </a:r>
          </a:p>
          <a:p>
            <a:pPr marL="0" indent="0" algn="just">
              <a:buNone/>
            </a:pPr>
            <a:r>
              <a:rPr lang="es-MX" dirty="0" smtClean="0"/>
              <a:t>-Sangre periférica ( con anticoagulante 1 a 1.5 ml )</a:t>
            </a:r>
          </a:p>
          <a:p>
            <a:pPr marL="0" indent="0" algn="just">
              <a:buNone/>
            </a:pPr>
            <a:r>
              <a:rPr lang="es-MX" dirty="0" smtClean="0"/>
              <a:t>-Cordón umbilical ( con anticoagulante 5ml )</a:t>
            </a:r>
          </a:p>
          <a:p>
            <a:pPr marL="0" indent="0" algn="just">
              <a:buNone/>
            </a:pPr>
            <a:r>
              <a:rPr lang="es-MX" dirty="0" smtClean="0"/>
              <a:t>-Óbito ( sangre intracardiaca 5ml )</a:t>
            </a:r>
          </a:p>
          <a:p>
            <a:pPr marL="0" indent="0" algn="just">
              <a:buNone/>
            </a:pPr>
            <a:r>
              <a:rPr lang="es-MX" dirty="0" smtClean="0"/>
              <a:t>-Piel ( corte ojival de 2x2 cm, solución salina, congelar a -20 C )</a:t>
            </a:r>
          </a:p>
          <a:p>
            <a:pPr algn="just"/>
            <a:r>
              <a:rPr lang="es-MX" dirty="0" smtClean="0"/>
              <a:t>Se almacenaran en red de frio y se enviaran para su estudio al Laboratorio de Genómica Humana del Instituto Nacional de Perinatología.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18" y="6276184"/>
            <a:ext cx="5474682" cy="213378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4264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 </a:t>
            </a:r>
            <a:r>
              <a:rPr lang="es-MX" sz="3200" b="1" dirty="0">
                <a:solidFill>
                  <a:prstClr val="black"/>
                </a:solidFill>
              </a:rPr>
              <a:t>VIGILANCIA </a:t>
            </a:r>
            <a:r>
              <a:rPr lang="es-MX" sz="3200" b="1" dirty="0" smtClean="0">
                <a:solidFill>
                  <a:prstClr val="black"/>
                </a:solidFill>
              </a:rPr>
              <a:t>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MX" sz="2400" dirty="0" smtClean="0"/>
              <a:t>Estudio protocolizado de casos de microcefalia</a:t>
            </a:r>
            <a:r>
              <a:rPr lang="es-MX" dirty="0" smtClean="0"/>
              <a:t> </a:t>
            </a:r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18" y="6276184"/>
            <a:ext cx="5474682" cy="213378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890" y="2348961"/>
            <a:ext cx="4605976" cy="3447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362" y="1371236"/>
            <a:ext cx="4467651" cy="524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980388" y="1979629"/>
            <a:ext cx="2573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TOMAS FOTOGRAFICAS</a:t>
            </a:r>
            <a:endParaRPr lang="es-MX" b="1" i="1" dirty="0"/>
          </a:p>
        </p:txBody>
      </p:sp>
    </p:spTree>
    <p:extLst>
      <p:ext uri="{BB962C8B-B14F-4D97-AF65-F5344CB8AC3E}">
        <p14:creationId xmlns:p14="http://schemas.microsoft.com/office/powerpoint/2010/main" val="396709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 </a:t>
            </a:r>
            <a:r>
              <a:rPr lang="es-MX" sz="3200" b="1" dirty="0">
                <a:solidFill>
                  <a:prstClr val="black"/>
                </a:solidFill>
              </a:rPr>
              <a:t>VIGILANCIA </a:t>
            </a:r>
            <a:r>
              <a:rPr lang="es-MX" sz="3200" b="1" dirty="0" smtClean="0">
                <a:solidFill>
                  <a:prstClr val="black"/>
                </a:solidFill>
              </a:rPr>
              <a:t>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sz="2400" b="1" dirty="0" smtClean="0"/>
              <a:t>Estudio de casos con antecedente de exposición a virus </a:t>
            </a:r>
            <a:r>
              <a:rPr lang="es-MX" sz="2400" b="1" dirty="0" err="1" smtClean="0"/>
              <a:t>Zika</a:t>
            </a:r>
            <a:r>
              <a:rPr lang="es-MX" sz="2400" b="1" dirty="0" smtClean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2400" dirty="0"/>
              <a:t> </a:t>
            </a:r>
            <a:r>
              <a:rPr lang="es-MX" sz="2400" dirty="0" smtClean="0"/>
              <a:t>    </a:t>
            </a:r>
            <a:r>
              <a:rPr lang="es-MX" sz="2400" u="sng" dirty="0" smtClean="0"/>
              <a:t>Madre que cursa con cuadro clínico durante el embarazo</a:t>
            </a:r>
            <a:r>
              <a:rPr lang="es-MX" sz="2400" dirty="0" smtClean="0"/>
              <a:t>:</a:t>
            </a:r>
          </a:p>
          <a:p>
            <a:pPr marL="0" indent="0" algn="just">
              <a:buNone/>
            </a:pPr>
            <a:r>
              <a:rPr lang="es-MX" sz="2400" dirty="0" smtClean="0"/>
              <a:t>Cuando se identifica el caso después de cinco días de iniciado el cuadro clínico, se </a:t>
            </a:r>
          </a:p>
          <a:p>
            <a:pPr marL="0" indent="0" algn="just">
              <a:buNone/>
            </a:pPr>
            <a:r>
              <a:rPr lang="es-MX" sz="2400" dirty="0" smtClean="0"/>
              <a:t>podrá realizar la toma de muestra de orina en cualquier momento del embarazo para realizar PCR en tiempo real (preferentemente en no mas de 17 días de iniciado el cuadro).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303" y="3919191"/>
            <a:ext cx="3411705" cy="209775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325" y="3596104"/>
            <a:ext cx="2483770" cy="258863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318" y="6276184"/>
            <a:ext cx="5474682" cy="213378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324364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 </a:t>
            </a:r>
            <a:r>
              <a:rPr lang="es-MX" sz="3200" b="1" dirty="0">
                <a:solidFill>
                  <a:prstClr val="black"/>
                </a:solidFill>
              </a:rPr>
              <a:t>VIGILANCIA </a:t>
            </a:r>
            <a:r>
              <a:rPr lang="es-MX" sz="3200" b="1" dirty="0" smtClean="0">
                <a:solidFill>
                  <a:prstClr val="black"/>
                </a:solidFill>
              </a:rPr>
              <a:t>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sz="4100" dirty="0" smtClean="0"/>
              <a:t>-Toma de muestra al producto: orina en los primeros 17 días de nacido y suero en los primeros 5 días.</a:t>
            </a:r>
          </a:p>
          <a:p>
            <a:pPr marL="0" indent="0" algn="just">
              <a:buNone/>
            </a:pPr>
            <a:endParaRPr lang="es-MX" sz="8600" dirty="0" smtClean="0"/>
          </a:p>
          <a:p>
            <a:pPr marL="0" indent="0" algn="just">
              <a:buNone/>
            </a:pPr>
            <a:r>
              <a:rPr lang="es-MX" sz="8600" dirty="0"/>
              <a:t> </a:t>
            </a:r>
            <a:endParaRPr lang="es-MX" sz="8600" dirty="0" smtClean="0"/>
          </a:p>
          <a:p>
            <a:pPr marL="0" indent="0" algn="just">
              <a:buNone/>
            </a:pPr>
            <a:endParaRPr lang="es-MX" sz="5100" dirty="0" smtClean="0"/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201" y="3431756"/>
            <a:ext cx="3684169" cy="192630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356" y="3211931"/>
            <a:ext cx="3918033" cy="233061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318" y="6276184"/>
            <a:ext cx="5474682" cy="213378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110116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 </a:t>
            </a:r>
            <a:r>
              <a:rPr lang="es-MX" sz="3200" b="1" dirty="0">
                <a:solidFill>
                  <a:prstClr val="black"/>
                </a:solidFill>
              </a:rPr>
              <a:t>VIGILANCIA </a:t>
            </a:r>
            <a:r>
              <a:rPr lang="es-MX" sz="3200" b="1" dirty="0" smtClean="0">
                <a:solidFill>
                  <a:prstClr val="black"/>
                </a:solidFill>
              </a:rPr>
              <a:t>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sz="3400" u="sng" dirty="0" smtClean="0"/>
              <a:t>Madre asintomática durante el embarazo pero con los siguientes antecedente de exposición</a:t>
            </a:r>
            <a:r>
              <a:rPr lang="es-MX" sz="3400" dirty="0" smtClean="0"/>
              <a:t>: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sz="3400" dirty="0" smtClean="0"/>
              <a:t>Residencia o tránsito en una zona geográfica en donde se ha comprobado la circulación del virus.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s-MX" sz="3400" dirty="0" smtClean="0"/>
              <a:t>Pareja sexual con cuadro clínico que cumple con definición de caso </a:t>
            </a:r>
            <a:r>
              <a:rPr lang="es-MX" sz="3400" dirty="0" err="1" smtClean="0"/>
              <a:t>zika</a:t>
            </a:r>
            <a:r>
              <a:rPr lang="es-MX" sz="3400" dirty="0" smtClean="0"/>
              <a:t>.</a:t>
            </a:r>
          </a:p>
          <a:p>
            <a:pPr marL="0" indent="0" algn="just">
              <a:buNone/>
            </a:pPr>
            <a:endParaRPr lang="es-MX" sz="3400" dirty="0" smtClean="0"/>
          </a:p>
          <a:p>
            <a:pPr marL="0" indent="0" algn="just">
              <a:buNone/>
            </a:pPr>
            <a:r>
              <a:rPr lang="es-MX" sz="3400" dirty="0" smtClean="0"/>
              <a:t>-Toma de muestra al producto: orina en los primeros 17 días de nacido y suero en los primeros 5 días.</a:t>
            </a:r>
          </a:p>
          <a:p>
            <a:pPr marL="0" indent="0" algn="just">
              <a:buNone/>
            </a:pPr>
            <a:r>
              <a:rPr lang="es-MX" sz="3400" dirty="0" smtClean="0"/>
              <a:t>-Resumen </a:t>
            </a:r>
            <a:r>
              <a:rPr lang="es-MX" sz="3400" dirty="0" smtClean="0"/>
              <a:t>clínico ( anexo 4).</a:t>
            </a:r>
            <a:endParaRPr lang="es-MX" sz="3400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es-MX" sz="3400" dirty="0" smtClean="0"/>
              <a:t>Ante defunciones de casos DTN o DCF enviar junto con estudio de caso, certificado de defunción y copia del expediente clínico.</a:t>
            </a:r>
          </a:p>
          <a:p>
            <a:pPr marL="0" indent="0" algn="just">
              <a:buNone/>
            </a:pPr>
            <a:r>
              <a:rPr lang="es-MX" sz="8600" dirty="0"/>
              <a:t> </a:t>
            </a:r>
            <a:endParaRPr lang="es-MX" sz="8600" dirty="0" smtClean="0"/>
          </a:p>
          <a:p>
            <a:pPr marL="0" indent="0" algn="just">
              <a:buNone/>
            </a:pPr>
            <a:endParaRPr lang="es-MX" sz="5100" dirty="0" smtClean="0"/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533" y="3801527"/>
            <a:ext cx="1657350" cy="27527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668" y="4047863"/>
            <a:ext cx="3332998" cy="225968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318" y="6340075"/>
            <a:ext cx="5474682" cy="213378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291504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VIGILANCIA 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s-MX" dirty="0"/>
              <a:t> </a:t>
            </a:r>
            <a:r>
              <a:rPr lang="es-MX" sz="3600" dirty="0" smtClean="0"/>
              <a:t>Caso de Síndrome congénito asociado a </a:t>
            </a:r>
            <a:r>
              <a:rPr lang="es-MX" sz="3600" dirty="0" err="1" smtClean="0"/>
              <a:t>zika</a:t>
            </a:r>
            <a:r>
              <a:rPr lang="es-MX" sz="3600" dirty="0" smtClean="0"/>
              <a:t>. (clasificación final)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514350" indent="-514350" algn="just">
              <a:buFont typeface="+mj-lt"/>
              <a:buAutoNum type="alphaUcPeriod"/>
            </a:pPr>
            <a:r>
              <a:rPr lang="es-MX" dirty="0"/>
              <a:t> </a:t>
            </a:r>
            <a:r>
              <a:rPr lang="es-MX" sz="3100" dirty="0" smtClean="0"/>
              <a:t>Patrón de defectos de nacimiento con alguna de las siguientes características.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dirty="0" smtClean="0"/>
              <a:t>Microcefalia severa en que el cráneo colapsa de forma parcial.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dirty="0" smtClean="0"/>
              <a:t>Tejido cerebral disminuido con un patrón especifico de daño cerebral.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dirty="0" smtClean="0"/>
              <a:t>Daño en la parte posterior del ojo.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dirty="0" smtClean="0"/>
              <a:t>Articulaciones con limitación en el movimiento, como pie </a:t>
            </a:r>
            <a:r>
              <a:rPr lang="es-MX" dirty="0" err="1" smtClean="0"/>
              <a:t>equinovaro</a:t>
            </a:r>
            <a:r>
              <a:rPr lang="es-MX" dirty="0" smtClean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dirty="0" smtClean="0"/>
              <a:t>Demasiada tonicidad muscular que restringe el movimiento del cuerpo apenas después del nacimiento.</a:t>
            </a:r>
          </a:p>
          <a:p>
            <a:pPr marL="0" indent="0" algn="just">
              <a:buNone/>
            </a:pPr>
            <a:r>
              <a:rPr lang="es-MX" dirty="0" smtClean="0"/>
              <a:t>B.       Presencia del virus en la madre o en el producto mediante pruebas de laboratorio avaladas por el    </a:t>
            </a:r>
          </a:p>
          <a:p>
            <a:pPr marL="0" indent="0" algn="just">
              <a:buNone/>
            </a:pPr>
            <a:r>
              <a:rPr lang="es-MX" dirty="0" smtClean="0"/>
              <a:t>          </a:t>
            </a:r>
            <a:r>
              <a:rPr lang="es-MX" dirty="0" err="1" smtClean="0"/>
              <a:t>InDRE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18" y="6276184"/>
            <a:ext cx="5474682" cy="213378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324089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 VIGILANCIA EPIDEMIOLÓGICA DE LOS DTN Y DCF</a:t>
            </a:r>
            <a:endParaRPr lang="es-MX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5221" y="1419496"/>
            <a:ext cx="11300059" cy="5028438"/>
          </a:xfrm>
        </p:spPr>
        <p:txBody>
          <a:bodyPr>
            <a:normAutofit fontScale="25000" lnSpcReduction="20000"/>
          </a:bodyPr>
          <a:lstStyle/>
          <a:p>
            <a:pPr algn="just"/>
            <a:endParaRPr lang="es-MX" dirty="0" smtClean="0"/>
          </a:p>
          <a:p>
            <a:pPr marL="0" indent="0" algn="just">
              <a:buNone/>
            </a:pPr>
            <a:r>
              <a:rPr lang="es-MX" sz="9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s-MX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Los defectos al nacimiento (DAN) son un grupo numeroso de padecimientos muy heterogéneos, cuya causa en ocasiones es desconocida o incierta.</a:t>
            </a:r>
          </a:p>
          <a:p>
            <a:pPr marL="0" indent="0" algn="just">
              <a:buNone/>
            </a:pPr>
            <a:r>
              <a:rPr lang="es-MX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-Los Defectos del Tubo </a:t>
            </a:r>
            <a:r>
              <a:rPr lang="es-MX" sz="9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MX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eural (DTN) se producen durante el desarrollo embrionario alrededor de la cuarta semana de gestación. Estos defectos afectan a las estructuras que dan protección al sistema nervioso central. La anencefalia, la espina bífida y el encefalocele son las malformaciones congénitas mas frecuentes de los DTN.</a:t>
            </a:r>
          </a:p>
          <a:p>
            <a:pPr marL="0" indent="0" algn="just">
              <a:buNone/>
            </a:pPr>
            <a:endParaRPr lang="es-MX" sz="9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sz="9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9600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 smtClean="0"/>
              <a:t>FFFFFFFFFFFFFFFFFFFFFFFFFFFFFFFFFFFFFFFFFFFFFFFFFFF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190" y="3591112"/>
            <a:ext cx="3200398" cy="294211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59" y="3841103"/>
            <a:ext cx="3048000" cy="202882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114" y="3320382"/>
            <a:ext cx="3986463" cy="2756435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177" y="6277201"/>
            <a:ext cx="5474682" cy="213378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264622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VIGILANCIA 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s-MX" dirty="0" smtClean="0"/>
              <a:t>Puntos técnicos para la toma, manejo, envió y procesamiento de muestras biológicas.</a:t>
            </a:r>
          </a:p>
          <a:p>
            <a:pPr marL="0" indent="0" algn="just">
              <a:buNone/>
            </a:pPr>
            <a:r>
              <a:rPr lang="es-MX" dirty="0"/>
              <a:t> </a:t>
            </a:r>
            <a:r>
              <a:rPr lang="es-MX" dirty="0" smtClean="0"/>
              <a:t> </a:t>
            </a:r>
            <a:r>
              <a:rPr lang="es-MX" b="1" i="1" dirty="0" smtClean="0"/>
              <a:t>Producto</a:t>
            </a:r>
            <a:r>
              <a:rPr lang="es-MX" dirty="0" smtClean="0"/>
              <a:t>:</a:t>
            </a:r>
          </a:p>
          <a:p>
            <a:pPr marL="0" indent="0" algn="just">
              <a:buNone/>
            </a:pPr>
            <a:r>
              <a:rPr lang="es-MX" dirty="0" smtClean="0"/>
              <a:t>-Muestra de suero </a:t>
            </a:r>
            <a:r>
              <a:rPr lang="es-MX" dirty="0" smtClean="0"/>
              <a:t>( </a:t>
            </a:r>
            <a:r>
              <a:rPr lang="es-MX" dirty="0" err="1" smtClean="0"/>
              <a:t>microtainer</a:t>
            </a:r>
            <a:r>
              <a:rPr lang="es-MX" dirty="0"/>
              <a:t> </a:t>
            </a:r>
            <a:r>
              <a:rPr lang="es-MX" dirty="0" smtClean="0"/>
              <a:t>para RN)</a:t>
            </a:r>
            <a:r>
              <a:rPr lang="es-MX" dirty="0" smtClean="0"/>
              <a:t>.</a:t>
            </a: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-Orina obtenida por bolsa perineal 1.5 ml.</a:t>
            </a:r>
          </a:p>
          <a:p>
            <a:pPr marL="0" indent="0" algn="just">
              <a:buNone/>
            </a:pPr>
            <a:r>
              <a:rPr lang="es-MX" dirty="0" smtClean="0"/>
              <a:t>  </a:t>
            </a:r>
            <a:r>
              <a:rPr lang="es-MX" b="1" i="1" dirty="0" smtClean="0"/>
              <a:t>Embarazada</a:t>
            </a:r>
            <a:r>
              <a:rPr lang="es-MX" dirty="0" smtClean="0"/>
              <a:t>:</a:t>
            </a:r>
          </a:p>
          <a:p>
            <a:pPr marL="0" indent="0" algn="just">
              <a:buNone/>
            </a:pPr>
            <a:r>
              <a:rPr lang="es-MX" dirty="0" smtClean="0"/>
              <a:t>-Orina en contenedor estéril 10 a 25 ml.</a:t>
            </a:r>
          </a:p>
          <a:p>
            <a:pPr marL="0" indent="0" algn="just">
              <a:buNone/>
            </a:pPr>
            <a:r>
              <a:rPr lang="es-MX" dirty="0" smtClean="0"/>
              <a:t>Todas las muestras se deben de enviar en red fría ( 2-8 C).</a:t>
            </a:r>
          </a:p>
          <a:p>
            <a:pPr marL="0" indent="0" algn="just">
              <a:buNone/>
            </a:pPr>
            <a:r>
              <a:rPr lang="es-MX" dirty="0" smtClean="0"/>
              <a:t>La única muestra que no deben procesar los LESP es la de sangre completa, la cual deberá ser enviada al </a:t>
            </a:r>
            <a:r>
              <a:rPr lang="es-MX" dirty="0" err="1" smtClean="0"/>
              <a:t>InDRE</a:t>
            </a:r>
            <a:r>
              <a:rPr lang="es-MX" dirty="0" smtClean="0"/>
              <a:t> con la leyenda “</a:t>
            </a:r>
            <a:r>
              <a:rPr lang="es-MX" b="1" i="1" dirty="0" smtClean="0"/>
              <a:t>Transito y Resguardo</a:t>
            </a:r>
            <a:r>
              <a:rPr lang="es-MX" dirty="0" smtClean="0"/>
              <a:t>” dicha muestra debe estar acompañada por el formato de estudio de caso, además del formato de vectores.</a:t>
            </a:r>
          </a:p>
          <a:p>
            <a:pPr marL="0" indent="0" algn="just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18" y="6276184"/>
            <a:ext cx="5474682" cy="213378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7707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VIGILANCIA 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</a:t>
            </a:r>
          </a:p>
          <a:p>
            <a:pPr marL="0" indent="0">
              <a:buNone/>
            </a:pPr>
            <a:r>
              <a:rPr lang="es-MX" sz="9600" b="1" i="1" dirty="0" smtClean="0"/>
              <a:t>      </a:t>
            </a:r>
            <a:r>
              <a:rPr lang="es-MX" sz="9600" dirty="0" smtClean="0"/>
              <a:t>  </a:t>
            </a:r>
            <a:r>
              <a:rPr lang="es-MX" dirty="0" smtClean="0"/>
              <a:t>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4" name="3 CuadroTexto"/>
          <p:cNvSpPr txBox="1"/>
          <p:nvPr/>
        </p:nvSpPr>
        <p:spPr>
          <a:xfrm>
            <a:off x="4157219" y="1470581"/>
            <a:ext cx="52413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i="1" dirty="0" smtClean="0"/>
              <a:t>CONCLUSIONES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54143" y="2441542"/>
            <a:ext cx="1077483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sz="2000" dirty="0" smtClean="0"/>
              <a:t>Disminución en la notificación ( SEED, Registros hospitalarios, Sistema de egresos hospitalarios, Certificados de muerte fetal).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sz="2000" dirty="0" smtClean="0"/>
              <a:t>Fortalecer la vigilancia y el seguimiento dentro del control prenatal de la embarazada para la identificación oportuna de un probable caso de DTN o DCF.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sz="2000" dirty="0" smtClean="0"/>
              <a:t>Capacitación al personal involucrado ante la presencia de un DTN o DCF (identificación, proceso de notificación, </a:t>
            </a:r>
            <a:r>
              <a:rPr lang="es-MX" sz="2000" dirty="0"/>
              <a:t>a</a:t>
            </a:r>
            <a:r>
              <a:rPr lang="es-MX" sz="2000" dirty="0" smtClean="0"/>
              <a:t>cciones especificas ante caso).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sz="2000" dirty="0" smtClean="0"/>
              <a:t>Difusión de los lineamientos  del sistema de vigilancia de DTN y DCF a todo el personal que forma parte del proceso de atención al producto caso.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MX" sz="2000" dirty="0" smtClean="0"/>
              <a:t>Presentación de forma mensual al interior del CEVE por cada una de las Instituciones, el seguimiento de la cohorte de sus embarazadas con antecedente de infección por virus </a:t>
            </a:r>
            <a:r>
              <a:rPr lang="es-MX" sz="2000" dirty="0" err="1" smtClean="0"/>
              <a:t>zika</a:t>
            </a:r>
            <a:r>
              <a:rPr lang="es-MX" sz="2000" dirty="0" smtClean="0"/>
              <a:t>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9439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VIGILANCIA 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</a:t>
            </a:r>
          </a:p>
          <a:p>
            <a:pPr marL="0" indent="0">
              <a:buNone/>
            </a:pPr>
            <a:r>
              <a:rPr lang="es-MX" sz="9600" b="1" i="1" dirty="0" smtClean="0"/>
              <a:t>       </a:t>
            </a:r>
          </a:p>
          <a:p>
            <a:pPr marL="0" indent="0">
              <a:buNone/>
            </a:pPr>
            <a:r>
              <a:rPr lang="es-MX" sz="9600" b="1" i="1" dirty="0"/>
              <a:t> </a:t>
            </a:r>
            <a:r>
              <a:rPr lang="es-MX" sz="9600" b="1" i="1" dirty="0" smtClean="0"/>
              <a:t> GRACIAS</a:t>
            </a:r>
            <a:r>
              <a:rPr lang="es-MX" sz="9600" dirty="0" smtClean="0"/>
              <a:t>  </a:t>
            </a:r>
            <a:r>
              <a:rPr lang="es-MX" dirty="0" smtClean="0"/>
              <a:t>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4" name="3 CuadroTexto"/>
          <p:cNvSpPr txBox="1"/>
          <p:nvPr/>
        </p:nvSpPr>
        <p:spPr>
          <a:xfrm>
            <a:off x="1366886" y="5580668"/>
            <a:ext cx="52413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 smtClean="0"/>
              <a:t>DR. JOSÉ LUIS CAPISTRÁN COLUNGA</a:t>
            </a:r>
          </a:p>
          <a:p>
            <a:r>
              <a:rPr lang="es-MX" sz="1050" b="1" i="1" dirty="0" smtClean="0"/>
              <a:t>RESPONSABLE ESTATAL DE DTN Y DCF DE LOS SSSLP</a:t>
            </a:r>
            <a:endParaRPr lang="es-MX" sz="1050" b="1" i="1" dirty="0"/>
          </a:p>
        </p:txBody>
      </p:sp>
    </p:spTree>
    <p:extLst>
      <p:ext uri="{BB962C8B-B14F-4D97-AF65-F5344CB8AC3E}">
        <p14:creationId xmlns:p14="http://schemas.microsoft.com/office/powerpoint/2010/main" val="40836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 VIGILANCIA EPIDEMIOLÓGICA DE LOS DTN Y DCF</a:t>
            </a:r>
            <a:endParaRPr lang="es-MX" sz="3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 fontScale="62500" lnSpcReduction="20000"/>
          </a:bodyPr>
          <a:lstStyle/>
          <a:p>
            <a:pPr algn="just"/>
            <a:endParaRPr lang="es-MX" dirty="0" smtClean="0"/>
          </a:p>
          <a:p>
            <a:pPr marL="0" indent="0" algn="just">
              <a:buNone/>
            </a:pPr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-Los defectos </a:t>
            </a:r>
            <a:r>
              <a:rPr lang="es-MX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craneofaciales</a:t>
            </a:r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(DCF) son algunas de las patologías mas prevalentes en la edad pediátrica. El labio y/o paladar hendido es la malformación congénita mas frecuente de los DCF.</a:t>
            </a:r>
          </a:p>
          <a:p>
            <a:pPr marL="0" indent="0" algn="just">
              <a:buNone/>
            </a:pPr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-Los factores de riesgo más importantes establecidos para DTN son: a) antecedente familiares y/o reproductivos de DTN; b) exposición a agentes teratógenos; c) deficiencia de acido fólico </a:t>
            </a:r>
            <a:r>
              <a:rPr lang="es-MX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periconcepcional</a:t>
            </a:r>
            <a:r>
              <a:rPr lang="es-MX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es-MX" sz="9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9600" dirty="0" smtClean="0"/>
              <a:t> </a:t>
            </a:r>
          </a:p>
          <a:p>
            <a:pPr marL="0" indent="0">
              <a:buNone/>
            </a:pPr>
            <a:r>
              <a:rPr lang="es-MX" dirty="0" smtClean="0"/>
              <a:t>                  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41" y="3866501"/>
            <a:ext cx="2841861" cy="2195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007" y="3651818"/>
            <a:ext cx="3525252" cy="262436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318" y="6276184"/>
            <a:ext cx="5474682" cy="213378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037" y="3684542"/>
            <a:ext cx="3303773" cy="2805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353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VIGILANCIA 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1" name="10 CuadroTexto"/>
          <p:cNvSpPr txBox="1"/>
          <p:nvPr/>
        </p:nvSpPr>
        <p:spPr>
          <a:xfrm>
            <a:off x="5128182" y="1338606"/>
            <a:ext cx="4637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u="sng" dirty="0" smtClean="0"/>
              <a:t>TIPO DE DEFECTO NOTIFICADO</a:t>
            </a:r>
            <a:endParaRPr lang="es-MX" sz="2400" b="1" u="sng" dirty="0"/>
          </a:p>
        </p:txBody>
      </p:sp>
      <p:graphicFrame>
        <p:nvGraphicFramePr>
          <p:cNvPr id="19" name="Gráfico 18"/>
          <p:cNvGraphicFramePr/>
          <p:nvPr>
            <p:extLst>
              <p:ext uri="{D42A27DB-BD31-4B8C-83A1-F6EECF244321}">
                <p14:modId xmlns:p14="http://schemas.microsoft.com/office/powerpoint/2010/main" val="3702692514"/>
              </p:ext>
            </p:extLst>
          </p:nvPr>
        </p:nvGraphicFramePr>
        <p:xfrm>
          <a:off x="1698171" y="2177592"/>
          <a:ext cx="9802530" cy="426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84840" y="6291548"/>
            <a:ext cx="1998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Fuente: SUIVE</a:t>
            </a:r>
            <a:endParaRPr lang="es-MX" sz="1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545237" y="2087552"/>
            <a:ext cx="5750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N= 28</a:t>
            </a:r>
            <a:endParaRPr lang="es-MX" sz="11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591612" y="2087552"/>
            <a:ext cx="4619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N= 7</a:t>
            </a:r>
            <a:endParaRPr lang="es-MX" sz="1100" dirty="0"/>
          </a:p>
        </p:txBody>
      </p:sp>
      <p:sp>
        <p:nvSpPr>
          <p:cNvPr id="8" name="7 CuadroTexto"/>
          <p:cNvSpPr txBox="1"/>
          <p:nvPr/>
        </p:nvSpPr>
        <p:spPr>
          <a:xfrm>
            <a:off x="4572000" y="2087552"/>
            <a:ext cx="5561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N= 16</a:t>
            </a:r>
            <a:endParaRPr lang="es-MX" sz="11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608949" y="2087552"/>
            <a:ext cx="553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N=18</a:t>
            </a:r>
            <a:endParaRPr lang="es-MX" sz="11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608189" y="2087552"/>
            <a:ext cx="5750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N= 22</a:t>
            </a:r>
            <a:endParaRPr lang="es-MX" sz="11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7598005" y="2087552"/>
            <a:ext cx="5561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N= 21</a:t>
            </a:r>
            <a:endParaRPr lang="es-MX" sz="11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8597245" y="2087552"/>
            <a:ext cx="5373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N=37</a:t>
            </a:r>
            <a:endParaRPr lang="es-MX" sz="11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9577633" y="2087552"/>
            <a:ext cx="5750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N= 36</a:t>
            </a:r>
            <a:endParaRPr lang="es-MX" sz="11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0614581" y="2087552"/>
            <a:ext cx="4901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N= 7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12060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VIGILANCIA 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50" y="1419496"/>
            <a:ext cx="10982614" cy="50284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</a:t>
            </a:r>
          </a:p>
          <a:p>
            <a:pPr marL="0" indent="0">
              <a:buNone/>
            </a:pPr>
            <a:r>
              <a:rPr lang="es-MX" sz="9600" b="1" i="1" dirty="0" smtClean="0"/>
              <a:t>       </a:t>
            </a:r>
          </a:p>
          <a:p>
            <a:pPr marL="0" indent="0">
              <a:buNone/>
            </a:pPr>
            <a:r>
              <a:rPr lang="es-MX" sz="9600" b="1" i="1" dirty="0"/>
              <a:t> </a:t>
            </a:r>
            <a:r>
              <a:rPr lang="es-MX" sz="9600" b="1" i="1" dirty="0" smtClean="0"/>
              <a:t> </a:t>
            </a:r>
            <a:r>
              <a:rPr lang="es-MX" sz="9600" dirty="0" smtClean="0"/>
              <a:t>  </a:t>
            </a:r>
            <a:r>
              <a:rPr lang="es-MX" dirty="0" smtClean="0"/>
              <a:t>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561666995"/>
              </p:ext>
            </p:extLst>
          </p:nvPr>
        </p:nvGraphicFramePr>
        <p:xfrm>
          <a:off x="-216816" y="1668543"/>
          <a:ext cx="7446742" cy="4688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2176728699"/>
              </p:ext>
            </p:extLst>
          </p:nvPr>
        </p:nvGraphicFramePr>
        <p:xfrm>
          <a:off x="6218550" y="1470581"/>
          <a:ext cx="5973450" cy="4751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340309" y="2082145"/>
            <a:ext cx="135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N= 17</a:t>
            </a:r>
            <a:endParaRPr lang="es-MX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10043523" y="2082145"/>
            <a:ext cx="1496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N= 10</a:t>
            </a:r>
            <a:endParaRPr lang="es-MX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0" y="6356904"/>
            <a:ext cx="54469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b="1" dirty="0" smtClean="0"/>
              <a:t>Fuente: Sistema de vigilancia epidemiologia de DTN y DCF semana 15</a:t>
            </a:r>
            <a:endParaRPr lang="es-MX" sz="11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128182" y="1338606"/>
            <a:ext cx="4637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u="sng" dirty="0" smtClean="0"/>
              <a:t>TIPO DE DEFECTO NOTIFICADO</a:t>
            </a:r>
            <a:endParaRPr lang="es-MX" sz="2400" b="1" u="sng" dirty="0"/>
          </a:p>
        </p:txBody>
      </p:sp>
    </p:spTree>
    <p:extLst>
      <p:ext uri="{BB962C8B-B14F-4D97-AF65-F5344CB8AC3E}">
        <p14:creationId xmlns:p14="http://schemas.microsoft.com/office/powerpoint/2010/main" val="79294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VIGILANCIA 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</a:t>
            </a:r>
          </a:p>
          <a:p>
            <a:pPr marL="0" indent="0">
              <a:buNone/>
            </a:pPr>
            <a:r>
              <a:rPr lang="es-MX" sz="9600" b="1" i="1" dirty="0" smtClean="0"/>
              <a:t>       </a:t>
            </a:r>
          </a:p>
          <a:p>
            <a:pPr marL="0" indent="0">
              <a:buNone/>
            </a:pPr>
            <a:r>
              <a:rPr lang="es-MX" sz="9600" b="1" i="1" dirty="0"/>
              <a:t> </a:t>
            </a:r>
            <a:r>
              <a:rPr lang="es-MX" sz="9600" dirty="0" smtClean="0"/>
              <a:t>  </a:t>
            </a:r>
            <a:r>
              <a:rPr lang="es-MX" dirty="0" smtClean="0"/>
              <a:t>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3966186716"/>
              </p:ext>
            </p:extLst>
          </p:nvPr>
        </p:nvGraphicFramePr>
        <p:xfrm>
          <a:off x="421488" y="1783353"/>
          <a:ext cx="5203595" cy="4185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4185321258"/>
              </p:ext>
            </p:extLst>
          </p:nvPr>
        </p:nvGraphicFramePr>
        <p:xfrm>
          <a:off x="6096000" y="1802207"/>
          <a:ext cx="5659224" cy="4166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5316718" y="1404595"/>
            <a:ext cx="532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u="sng" dirty="0" smtClean="0"/>
              <a:t>INSTITUCION NOTIFICANTE</a:t>
            </a:r>
            <a:endParaRPr lang="es-MX" sz="2400" b="1" u="sng" dirty="0"/>
          </a:p>
        </p:txBody>
      </p:sp>
      <p:sp>
        <p:nvSpPr>
          <p:cNvPr id="9" name="8 CuadroTexto"/>
          <p:cNvSpPr txBox="1"/>
          <p:nvPr/>
        </p:nvSpPr>
        <p:spPr>
          <a:xfrm>
            <a:off x="1904214" y="5910605"/>
            <a:ext cx="1505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N= 17</a:t>
            </a:r>
            <a:endParaRPr lang="es-MX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8295587" y="5898995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N= 10</a:t>
            </a:r>
            <a:endParaRPr lang="es-MX" b="1" dirty="0"/>
          </a:p>
        </p:txBody>
      </p:sp>
      <p:sp>
        <p:nvSpPr>
          <p:cNvPr id="11" name="10 Rectángulo"/>
          <p:cNvSpPr/>
          <p:nvPr/>
        </p:nvSpPr>
        <p:spPr>
          <a:xfrm>
            <a:off x="0" y="6355718"/>
            <a:ext cx="42338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1100" b="1" dirty="0">
                <a:solidFill>
                  <a:prstClr val="black"/>
                </a:solidFill>
              </a:rPr>
              <a:t>Fuente: Sistema de vigilancia epidemiologia de DTN y </a:t>
            </a:r>
            <a:r>
              <a:rPr lang="es-MX" sz="1100" b="1" dirty="0" smtClean="0">
                <a:solidFill>
                  <a:prstClr val="black"/>
                </a:solidFill>
              </a:rPr>
              <a:t>DCF semana 15</a:t>
            </a:r>
            <a:endParaRPr lang="es-MX" sz="11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13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VIGILANCIA 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</a:t>
            </a:r>
          </a:p>
          <a:p>
            <a:pPr marL="0" indent="0">
              <a:buNone/>
            </a:pPr>
            <a:r>
              <a:rPr lang="es-MX" sz="9600" b="1" i="1" dirty="0" smtClean="0"/>
              <a:t>       </a:t>
            </a:r>
          </a:p>
          <a:p>
            <a:pPr marL="0" indent="0">
              <a:buNone/>
            </a:pPr>
            <a:r>
              <a:rPr lang="es-MX" sz="9600" b="1" i="1" dirty="0"/>
              <a:t> </a:t>
            </a:r>
            <a:r>
              <a:rPr lang="es-MX" sz="9600" b="1" i="1" dirty="0" smtClean="0"/>
              <a:t> </a:t>
            </a:r>
            <a:r>
              <a:rPr lang="es-MX" sz="9600" dirty="0" smtClean="0"/>
              <a:t>  </a:t>
            </a:r>
            <a:r>
              <a:rPr lang="es-MX" dirty="0" smtClean="0"/>
              <a:t>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4" name="3 CuadroTexto"/>
          <p:cNvSpPr txBox="1"/>
          <p:nvPr/>
        </p:nvSpPr>
        <p:spPr>
          <a:xfrm>
            <a:off x="1680668" y="2479250"/>
            <a:ext cx="92732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7200" dirty="0" smtClean="0"/>
              <a:t>DTN Y DCF E INFECCION POR VIRUS ZIKA.</a:t>
            </a:r>
            <a:endParaRPr lang="es-MX" sz="7200" dirty="0"/>
          </a:p>
        </p:txBody>
      </p:sp>
    </p:spTree>
    <p:extLst>
      <p:ext uri="{BB962C8B-B14F-4D97-AF65-F5344CB8AC3E}">
        <p14:creationId xmlns:p14="http://schemas.microsoft.com/office/powerpoint/2010/main" val="38485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VIGILANCIA 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</a:t>
            </a:r>
          </a:p>
          <a:p>
            <a:pPr marL="0" indent="0">
              <a:buNone/>
            </a:pPr>
            <a:r>
              <a:rPr lang="es-MX" sz="9600" b="1" i="1" dirty="0" smtClean="0"/>
              <a:t>       </a:t>
            </a:r>
          </a:p>
          <a:p>
            <a:pPr marL="0" indent="0">
              <a:buNone/>
            </a:pPr>
            <a:r>
              <a:rPr lang="es-MX" sz="9600" b="1" i="1" dirty="0"/>
              <a:t> </a:t>
            </a:r>
            <a:r>
              <a:rPr lang="es-MX" sz="9600" b="1" i="1" dirty="0" smtClean="0"/>
              <a:t> </a:t>
            </a:r>
            <a:r>
              <a:rPr lang="es-MX" sz="9600" dirty="0" smtClean="0"/>
              <a:t>  </a:t>
            </a:r>
            <a:r>
              <a:rPr lang="es-MX" dirty="0" smtClean="0"/>
              <a:t>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aphicFrame>
        <p:nvGraphicFramePr>
          <p:cNvPr id="6" name="5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4005939"/>
              </p:ext>
            </p:extLst>
          </p:nvPr>
        </p:nvGraphicFramePr>
        <p:xfrm>
          <a:off x="179109" y="1236615"/>
          <a:ext cx="11915481" cy="5381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Presentación" r:id="rId4" imgW="1423304" imgH="1066778" progId="PowerPoint.Show.12">
                  <p:embed/>
                </p:oleObj>
              </mc:Choice>
              <mc:Fallback>
                <p:oleObj name="Presentación" r:id="rId4" imgW="1423304" imgH="1066778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109" y="1236615"/>
                        <a:ext cx="11915481" cy="53818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091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4518" y="192129"/>
            <a:ext cx="8149281" cy="1010819"/>
          </a:xfrm>
        </p:spPr>
        <p:txBody>
          <a:bodyPr/>
          <a:lstStyle/>
          <a:p>
            <a:r>
              <a:rPr lang="es-MX" sz="3200" b="1" dirty="0" smtClean="0">
                <a:solidFill>
                  <a:prstClr val="black"/>
                </a:solidFill>
              </a:rPr>
              <a:t>VIGILANCIA EPIDEMIOLÓGICA </a:t>
            </a:r>
            <a:r>
              <a:rPr lang="es-MX" sz="3200" b="1" dirty="0">
                <a:solidFill>
                  <a:prstClr val="black"/>
                </a:solidFill>
              </a:rPr>
              <a:t>DE LOS DTN Y DCF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7349" y="1419496"/>
            <a:ext cx="11207931" cy="50284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               </a:t>
            </a:r>
          </a:p>
          <a:p>
            <a:pPr marL="0" indent="0">
              <a:buNone/>
            </a:pPr>
            <a:r>
              <a:rPr lang="es-MX" sz="9600" b="1" i="1" dirty="0" smtClean="0"/>
              <a:t>       </a:t>
            </a:r>
          </a:p>
          <a:p>
            <a:pPr marL="0" indent="0">
              <a:buNone/>
            </a:pPr>
            <a:r>
              <a:rPr lang="es-MX" sz="9600" b="1" i="1" dirty="0"/>
              <a:t> </a:t>
            </a:r>
            <a:r>
              <a:rPr lang="es-MX" sz="9600" dirty="0" smtClean="0"/>
              <a:t>  </a:t>
            </a:r>
            <a:r>
              <a:rPr lang="es-MX" dirty="0" smtClean="0"/>
              <a:t>                                  </a:t>
            </a:r>
          </a:p>
          <a:p>
            <a:pPr marL="0" indent="0">
              <a:buNone/>
            </a:pPr>
            <a:r>
              <a:rPr lang="es-MX" dirty="0"/>
              <a:t> </a:t>
            </a:r>
            <a:r>
              <a:rPr lang="es-MX" dirty="0" smtClean="0"/>
              <a:t>                                 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0" y="195985"/>
            <a:ext cx="12192000" cy="6662015"/>
            <a:chOff x="0" y="195985"/>
            <a:chExt cx="12192000" cy="6662015"/>
          </a:xfrm>
        </p:grpSpPr>
        <p:pic>
          <p:nvPicPr>
            <p:cNvPr id="5" name="Marcador de contenido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1" y="195985"/>
              <a:ext cx="2685235" cy="1006963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3204518" y="1227906"/>
              <a:ext cx="8987482" cy="8709"/>
            </a:xfrm>
            <a:prstGeom prst="line">
              <a:avLst/>
            </a:prstGeom>
            <a:ln w="38100">
              <a:solidFill>
                <a:srgbClr val="BC1E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0" y="6618514"/>
              <a:ext cx="12192000" cy="239486"/>
            </a:xfrm>
            <a:prstGeom prst="rect">
              <a:avLst/>
            </a:prstGeom>
            <a:gradFill flip="none" rotWithShape="1">
              <a:gsLst>
                <a:gs pos="0">
                  <a:srgbClr val="6F6E73"/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984979738"/>
              </p:ext>
            </p:extLst>
          </p:nvPr>
        </p:nvGraphicFramePr>
        <p:xfrm>
          <a:off x="3601039" y="2019142"/>
          <a:ext cx="6022413" cy="4185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2733475" y="1404596"/>
            <a:ext cx="9615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u="sng" dirty="0" smtClean="0"/>
              <a:t>ESTATUS DE LAS EMBARAZADAS POSITIVAS SEGÚN EDAD GESTACIONAL</a:t>
            </a:r>
            <a:endParaRPr lang="es-MX" sz="2400" b="1" u="sng" dirty="0"/>
          </a:p>
        </p:txBody>
      </p:sp>
      <p:sp>
        <p:nvSpPr>
          <p:cNvPr id="11" name="10 Rectángulo"/>
          <p:cNvSpPr/>
          <p:nvPr/>
        </p:nvSpPr>
        <p:spPr>
          <a:xfrm>
            <a:off x="0" y="6355718"/>
            <a:ext cx="11272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1100" b="1" dirty="0">
                <a:solidFill>
                  <a:prstClr val="black"/>
                </a:solidFill>
              </a:rPr>
              <a:t>Fuente</a:t>
            </a:r>
            <a:r>
              <a:rPr lang="es-MX" sz="1100" b="1" dirty="0" smtClean="0">
                <a:solidFill>
                  <a:prstClr val="black"/>
                </a:solidFill>
              </a:rPr>
              <a:t>: SINAVE </a:t>
            </a:r>
            <a:endParaRPr lang="es-MX" sz="1100" b="1" dirty="0">
              <a:solidFill>
                <a:prstClr val="black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772239" y="2384981"/>
            <a:ext cx="1432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N= 394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457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1838</TotalTime>
  <Words>1398</Words>
  <Application>Microsoft Office PowerPoint</Application>
  <PresentationFormat>Personalizado</PresentationFormat>
  <Paragraphs>261</Paragraphs>
  <Slides>22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4" baseType="lpstr">
      <vt:lpstr>Tema de Office</vt:lpstr>
      <vt:lpstr>Presentación</vt:lpstr>
      <vt:lpstr>Presentación de PowerPoint</vt:lpstr>
      <vt:lpstr> VIGILANCIA EPIDEMIOLÓGICA DE LOS DTN Y DCF</vt:lpstr>
      <vt:lpstr> VIGILANCIA EPIDEMIOLÓGICA DE LOS DTN Y DCF</vt:lpstr>
      <vt:lpstr>VIGILANCIA EPIDEMIOLÓGICA DE LOS DTN Y DCF</vt:lpstr>
      <vt:lpstr>VIGILANCIA EPIDEMIOLÓGICA DE LOS DTN Y DCF</vt:lpstr>
      <vt:lpstr>VIGILANCIA EPIDEMIOLÓGICA DE LOS DTN Y DCF</vt:lpstr>
      <vt:lpstr>VIGILANCIA EPIDEMIOLÓGICA DE LOS DTN Y DCF</vt:lpstr>
      <vt:lpstr>VIGILANCIA EPIDEMIOLÓGICA DE LOS DTN Y DCF</vt:lpstr>
      <vt:lpstr>VIGILANCIA EPIDEMIOLÓGICA DE LOS DTN Y DCF</vt:lpstr>
      <vt:lpstr>VIGILANCIA EPIDEMIOLÓGICA DE LOS DTN Y DCF</vt:lpstr>
      <vt:lpstr> VIGILANCIA EPIDEMIOLÓGICA DE LOS DTN Y DCF</vt:lpstr>
      <vt:lpstr> VIGILANCIA EPIDEMIOLÓGICA DE LOS DTN Y DCF</vt:lpstr>
      <vt:lpstr> VIGILANCIA EPIDEMIOLÓGICA DE LOS DTN Y DCF</vt:lpstr>
      <vt:lpstr> VIGILANCIA EPIDEMIOLÓGICA DE LOS DTN Y DCF</vt:lpstr>
      <vt:lpstr> VIGILANCIA EPIDEMIOLÓGICA DE LOS DTN Y DCF</vt:lpstr>
      <vt:lpstr> VIGILANCIA EPIDEMIOLÓGICA DE LOS DTN Y DCF</vt:lpstr>
      <vt:lpstr> VIGILANCIA EPIDEMIOLÓGICA DE LOS DTN Y DCF</vt:lpstr>
      <vt:lpstr> VIGILANCIA EPIDEMIOLÓGICA DE LOS DTN Y DCF</vt:lpstr>
      <vt:lpstr>VIGILANCIA EPIDEMIOLÓGICA DE LOS DTN Y DCF</vt:lpstr>
      <vt:lpstr>VIGILANCIA EPIDEMIOLÓGICA DE LOS DTN Y DCF</vt:lpstr>
      <vt:lpstr>VIGILANCIA EPIDEMIOLÓGICA DE LOS DTN Y DCF</vt:lpstr>
      <vt:lpstr>VIGILANCIA EPIDEMIOLÓGICA DE LOS DTN Y DCF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Eddy</dc:creator>
  <cp:lastModifiedBy>EPI</cp:lastModifiedBy>
  <cp:revision>164</cp:revision>
  <dcterms:created xsi:type="dcterms:W3CDTF">2016-04-05T17:19:22Z</dcterms:created>
  <dcterms:modified xsi:type="dcterms:W3CDTF">2018-04-25T15:14:31Z</dcterms:modified>
</cp:coreProperties>
</file>